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1eece16e49468f" /><Relationship Type="http://schemas.openxmlformats.org/officeDocument/2006/relationships/extended-properties" Target="/docProps/app.xml" Id="R40fcd2a67efc492c" /><Relationship Type="http://schemas.openxmlformats.org/officeDocument/2006/relationships/officeDocument" Target="/ppt/presentation.xml" Id="Ra8fff063ee8143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214e4cd9fa4d18"/>
  </p:sldMasterIdLst>
  <p:notesMasterIdLst>
    <p:notesMasterId xmlns:r="http://schemas.openxmlformats.org/officeDocument/2006/relationships" r:id="Rd8317c73658541cd"/>
  </p:notesMasterIdLst>
  <p:sldIdLst>
    <p:sldId xmlns:r="http://schemas.openxmlformats.org/officeDocument/2006/relationships" id="256" r:id="R9f99476e816a4284"/>
    <p:sldId xmlns:r="http://schemas.openxmlformats.org/officeDocument/2006/relationships" id="257" r:id="Rf3c8a5fc21514d2d"/>
    <p:sldId xmlns:r="http://schemas.openxmlformats.org/officeDocument/2006/relationships" id="258" r:id="R8a77a9d2a42b41c3"/>
    <p:sldId xmlns:r="http://schemas.openxmlformats.org/officeDocument/2006/relationships" id="259" r:id="R4049227f1fa140dd"/>
    <p:sldId xmlns:r="http://schemas.openxmlformats.org/officeDocument/2006/relationships" id="260" r:id="Re186d40e1504414f"/>
    <p:sldId xmlns:r="http://schemas.openxmlformats.org/officeDocument/2006/relationships" id="261" r:id="R76c07cb53ce74b00"/>
    <p:sldId xmlns:r="http://schemas.openxmlformats.org/officeDocument/2006/relationships" id="262" r:id="Rbae4856b73c24717"/>
    <p:sldId xmlns:r="http://schemas.openxmlformats.org/officeDocument/2006/relationships" id="263" r:id="Rb6bd5a67ba154111"/>
    <p:sldId xmlns:r="http://schemas.openxmlformats.org/officeDocument/2006/relationships" id="264" r:id="Ra323c9ccb0104bb9"/>
    <p:sldId xmlns:r="http://schemas.openxmlformats.org/officeDocument/2006/relationships" id="265" r:id="R442838d98e9c46ff"/>
    <p:sldId xmlns:r="http://schemas.openxmlformats.org/officeDocument/2006/relationships" id="266" r:id="R46f47c7697f240da"/>
    <p:sldId xmlns:r="http://schemas.openxmlformats.org/officeDocument/2006/relationships" id="267" r:id="R8e36ce06944c4708"/>
    <p:sldId xmlns:r="http://schemas.openxmlformats.org/officeDocument/2006/relationships" id="268" r:id="R484a61a615534ade"/>
    <p:sldId xmlns:r="http://schemas.openxmlformats.org/officeDocument/2006/relationships" id="269" r:id="R58a7969ac8334ed0"/>
    <p:sldId xmlns:r="http://schemas.openxmlformats.org/officeDocument/2006/relationships" id="270" r:id="R451091f75af1450f"/>
    <p:sldId xmlns:r="http://schemas.openxmlformats.org/officeDocument/2006/relationships" id="271" r:id="R3e657bf920e94a98"/>
    <p:sldId xmlns:r="http://schemas.openxmlformats.org/officeDocument/2006/relationships" id="272" r:id="R4ceaca46f9064d8d"/>
    <p:sldId xmlns:r="http://schemas.openxmlformats.org/officeDocument/2006/relationships" id="273" r:id="R43aa71d5dde2477d"/>
    <p:sldId xmlns:r="http://schemas.openxmlformats.org/officeDocument/2006/relationships" id="274" r:id="R6f5c2701a1b746c5"/>
    <p:sldId xmlns:r="http://schemas.openxmlformats.org/officeDocument/2006/relationships" id="275" r:id="R97641046017842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a0596260c14145" /><Relationship Type="http://schemas.openxmlformats.org/officeDocument/2006/relationships/slideMaster" Target="/ppt/slideMasters/slideMaster1.xml" Id="Rc8214e4cd9fa4d18" /><Relationship Type="http://schemas.openxmlformats.org/officeDocument/2006/relationships/notesMaster" Target="/ppt/notesMasters/notesMaster1.xml" Id="Rd8317c73658541cd" /><Relationship Type="http://schemas.openxmlformats.org/officeDocument/2006/relationships/presProps" Target="/ppt/presProps.xml" Id="R3b6dcc531c9e4343" /><Relationship Type="http://schemas.openxmlformats.org/officeDocument/2006/relationships/tableStyles" Target="/ppt/tableStyles.xml" Id="Rba161988543648ed" /><Relationship Type="http://schemas.openxmlformats.org/officeDocument/2006/relationships/slide" Target="/ppt/slides/slide1.xml" Id="R9f99476e816a4284" /><Relationship Type="http://schemas.openxmlformats.org/officeDocument/2006/relationships/slide" Target="/ppt/slides/slide2.xml" Id="Rf3c8a5fc21514d2d" /><Relationship Type="http://schemas.openxmlformats.org/officeDocument/2006/relationships/slide" Target="/ppt/slides/slide3.xml" Id="R8a77a9d2a42b41c3" /><Relationship Type="http://schemas.openxmlformats.org/officeDocument/2006/relationships/slide" Target="/ppt/slides/slide4.xml" Id="R4049227f1fa140dd" /><Relationship Type="http://schemas.openxmlformats.org/officeDocument/2006/relationships/slide" Target="/ppt/slides/slide5.xml" Id="Re186d40e1504414f" /><Relationship Type="http://schemas.openxmlformats.org/officeDocument/2006/relationships/slide" Target="/ppt/slides/slide6.xml" Id="R76c07cb53ce74b00" /><Relationship Type="http://schemas.openxmlformats.org/officeDocument/2006/relationships/slide" Target="/ppt/slides/slide7.xml" Id="Rbae4856b73c24717" /><Relationship Type="http://schemas.openxmlformats.org/officeDocument/2006/relationships/slide" Target="/ppt/slides/slide8.xml" Id="Rb6bd5a67ba154111" /><Relationship Type="http://schemas.openxmlformats.org/officeDocument/2006/relationships/slide" Target="/ppt/slides/slide9.xml" Id="Ra323c9ccb0104bb9" /><Relationship Type="http://schemas.openxmlformats.org/officeDocument/2006/relationships/slide" Target="/ppt/slides/slide10.xml" Id="R442838d98e9c46ff" /><Relationship Type="http://schemas.openxmlformats.org/officeDocument/2006/relationships/slide" Target="/ppt/slides/slide11.xml" Id="R46f47c7697f240da" /><Relationship Type="http://schemas.openxmlformats.org/officeDocument/2006/relationships/slide" Target="/ppt/slides/slide12.xml" Id="R8e36ce06944c4708" /><Relationship Type="http://schemas.openxmlformats.org/officeDocument/2006/relationships/slide" Target="/ppt/slides/slide13.xml" Id="R484a61a615534ade" /><Relationship Type="http://schemas.openxmlformats.org/officeDocument/2006/relationships/slide" Target="/ppt/slides/slide14.xml" Id="R58a7969ac8334ed0" /><Relationship Type="http://schemas.openxmlformats.org/officeDocument/2006/relationships/slide" Target="/ppt/slides/slide15.xml" Id="R451091f75af1450f" /><Relationship Type="http://schemas.openxmlformats.org/officeDocument/2006/relationships/slide" Target="/ppt/slides/slide16.xml" Id="R3e657bf920e94a98" /><Relationship Type="http://schemas.openxmlformats.org/officeDocument/2006/relationships/slide" Target="/ppt/slides/slide17.xml" Id="R4ceaca46f9064d8d" /><Relationship Type="http://schemas.openxmlformats.org/officeDocument/2006/relationships/slide" Target="/ppt/slides/slide18.xml" Id="R43aa71d5dde2477d" /><Relationship Type="http://schemas.openxmlformats.org/officeDocument/2006/relationships/slide" Target="/ppt/slides/slide19.xml" Id="R6f5c2701a1b746c5" /><Relationship Type="http://schemas.openxmlformats.org/officeDocument/2006/relationships/slide" Target="/ppt/slides/slide20.xml" Id="R97641046017842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46b1d61fd41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c02c4687bb46f9" /><Relationship Type="http://schemas.openxmlformats.org/officeDocument/2006/relationships/notesMaster" Target="/ppt/notesMasters/notesMaster1.xml" Id="R85054970b38e40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9651b1fd6e4619" /><Relationship Type="http://schemas.openxmlformats.org/officeDocument/2006/relationships/notesMaster" Target="/ppt/notesMasters/notesMaster1.xml" Id="R4cd6ad74f7c043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021e2ed2324cdc" /><Relationship Type="http://schemas.openxmlformats.org/officeDocument/2006/relationships/notesMaster" Target="/ppt/notesMasters/notesMaster1.xml" Id="Rc4fae5aef77644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1ff4433a614084" /><Relationship Type="http://schemas.openxmlformats.org/officeDocument/2006/relationships/notesMaster" Target="/ppt/notesMasters/notesMaster1.xml" Id="Re2317026231743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57da4e7f8e24058" /><Relationship Type="http://schemas.openxmlformats.org/officeDocument/2006/relationships/notesMaster" Target="/ppt/notesMasters/notesMaster1.xml" Id="Rb88396f8d8994a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892750975f4ac9" /><Relationship Type="http://schemas.openxmlformats.org/officeDocument/2006/relationships/notesMaster" Target="/ppt/notesMasters/notesMaster1.xml" Id="R56a2661e531046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86097f1e914f0f" /><Relationship Type="http://schemas.openxmlformats.org/officeDocument/2006/relationships/notesMaster" Target="/ppt/notesMasters/notesMaster1.xml" Id="Rf77ba395098843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dd77a88fa04fb8" /><Relationship Type="http://schemas.openxmlformats.org/officeDocument/2006/relationships/notesMaster" Target="/ppt/notesMasters/notesMaster1.xml" Id="R70fe696fc59646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d754d890ee45b2" /><Relationship Type="http://schemas.openxmlformats.org/officeDocument/2006/relationships/notesMaster" Target="/ppt/notesMasters/notesMaster1.xml" Id="R6edfd2582d3c42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d270c5650314435" /><Relationship Type="http://schemas.openxmlformats.org/officeDocument/2006/relationships/notesMaster" Target="/ppt/notesMasters/notesMaster1.xml" Id="R804d662ae1794f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a5ce8e93a54266" /><Relationship Type="http://schemas.openxmlformats.org/officeDocument/2006/relationships/notesMaster" Target="/ppt/notesMasters/notesMaster1.xml" Id="Rdea615b0176d42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72d95ffaf94cdd" /><Relationship Type="http://schemas.openxmlformats.org/officeDocument/2006/relationships/notesMaster" Target="/ppt/notesMasters/notesMaster1.xml" Id="Rcb315cd406da41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6d8c6e9acdc454a" /><Relationship Type="http://schemas.openxmlformats.org/officeDocument/2006/relationships/notesMaster" Target="/ppt/notesMasters/notesMaster1.xml" Id="R3f3f3de21f0d4f6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2c803c00254b8a" /><Relationship Type="http://schemas.openxmlformats.org/officeDocument/2006/relationships/notesMaster" Target="/ppt/notesMasters/notesMaster1.xml" Id="Rd61ea320ddb54c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7e9b456d184830" /><Relationship Type="http://schemas.openxmlformats.org/officeDocument/2006/relationships/notesMaster" Target="/ppt/notesMasters/notesMaster1.xml" Id="Rd3f625a9f1364eb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7d34cddaa9a4db6" /><Relationship Type="http://schemas.openxmlformats.org/officeDocument/2006/relationships/notesMaster" Target="/ppt/notesMasters/notesMaster1.xml" Id="R7409a241ab96430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721a53bfcdc411a" /><Relationship Type="http://schemas.openxmlformats.org/officeDocument/2006/relationships/notesMaster" Target="/ppt/notesMasters/notesMaster1.xml" Id="R73250abac541443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e2ba00e0bf41c8" /><Relationship Type="http://schemas.openxmlformats.org/officeDocument/2006/relationships/notesMaster" Target="/ppt/notesMasters/notesMaster1.xml" Id="Ra6e8ce612464461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7324b7e253d48ef" /><Relationship Type="http://schemas.openxmlformats.org/officeDocument/2006/relationships/notesMaster" Target="/ppt/notesMasters/notesMaster1.xml" Id="R63d541f8ac1242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8d44de8de5f4671" /><Relationship Type="http://schemas.openxmlformats.org/officeDocument/2006/relationships/notesMaster" Target="/ppt/notesMasters/notesMaster1.xml" Id="R086de6fe97a54e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Marca: design_handoff_alumnia360_marca/README.md; alcance: apps/web/lib/module-registry.ts.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packages/domain/src/portal-help.ts:1; apps/web/lib/portal-module-audience.ts:1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Captura de AppScreen dashboard, apps/web/components/tour/app-screens.tsx:56; imagen de demostración, no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Manual Docentes y UTP, procedimientos 2–11. apps/web/components/classbook/teacher-classbook-panel.tsx:309.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packages/domain/src/portal-help.ts:1; docs/procesos/senales-y-acompanamiento.md:1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docs/procesos/asistente.md:1; apps/web/public/assistant/docente.jpg (recurso oficial).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apps/web/lib/module-registry.ts:1; packages/domain/src/portal-help.ts:1. Preparar nómina no equivale a pagar.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docs/procesos/entrevistas-y-soporte.md:1. Acuse de recepción no es firma electrónica. Correo real pendiente de verificación.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Política: apps/web/app/privacidad/page.tsx. Fuente legal: https://www.bcn.cl/leychile/navegar?i=1209272.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packages/domain/src/portal-help.ts:1; Decreto 67 https://www.bcn.cl/leychile/navegar?idNorma=1127255; Decreto 327 https://www.bcn.cl/leychile/navegar?idNorma=1142884; Ley 21.809 https://www.bcn.cl/leychile/navegar?idNorma=1222799.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Modelo de implantación propuesto en business-blueprint. No constituye compromiso de plazo ni tarifa.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Contacto del sitio corporativo apps/web/app/page.tsx. No incluye precios ni resultados de ahorro no medidos.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Centro de control: apps/web/lib/module-registry.ts:148; students.read.</a:t>
            </a:r>
          </a:p>
          <a:p xmlns:a="http://schemas.openxmlformats.org/drawingml/2006/main">
            <a:r>
              <a:t>Panel por niveles: apps/web/lib/module-registry.ts:159; students.read.</a:t>
            </a:r>
          </a:p>
          <a:p xmlns:a="http://schemas.openxmlformats.org/drawingml/2006/main">
            <a:r>
              <a:t>Mi semana: apps/web/lib/module-registry.ts:169; tasks.read.</a:t>
            </a:r>
          </a:p>
          <a:p xmlns:a="http://schemas.openxmlformats.org/drawingml/2006/main">
            <a:r>
              <a:t>Mi horario: apps/web/lib/module-registry.ts:179; teacher.portal.read.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Entrevistas con apoderados: apps/web/lib/module-registry.ts:124; interviews.use.</a:t>
            </a:r>
          </a:p>
          <a:p xmlns:a="http://schemas.openxmlformats.org/drawingml/2006/main">
            <a:r>
              <a:t>Alumno 360: apps/web/lib/module-registry.ts:190; students.read.</a:t>
            </a:r>
          </a:p>
          <a:p xmlns:a="http://schemas.openxmlformats.org/drawingml/2006/main">
            <a:r>
              <a:t>Ficha del personal: apps/web/lib/module-registry.ts:242; hr.staff.read.</a:t>
            </a:r>
          </a:p>
          <a:p xmlns:a="http://schemas.openxmlformats.org/drawingml/2006/main">
            <a:r>
              <a:t>Admisión: apps/web/lib/module-registry.ts:378; Sin condición all en el catálogo; uno de: admissions.read, admissions.review, admissions.manage.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Asistencia: apps/web/lib/module-registry.ts:200; students.read.</a:t>
            </a:r>
          </a:p>
          <a:p xmlns:a="http://schemas.openxmlformats.org/drawingml/2006/main">
            <a:r>
              <a:t>Planificador semanal: apps/web/lib/module-registry.ts:210; tasks.read.</a:t>
            </a:r>
          </a:p>
          <a:p xmlns:a="http://schemas.openxmlformats.org/drawingml/2006/main">
            <a:r>
              <a:t>Pizarra 2.0: apps/web/lib/module-registry.ts:220; planning.board.read.</a:t>
            </a:r>
          </a:p>
          <a:p xmlns:a="http://schemas.openxmlformats.org/drawingml/2006/main">
            <a:r>
              <a:t>Plan de estudio y dotación: apps/web/lib/module-registry.ts:231; planning.study_plan.read.</a:t>
            </a:r>
          </a:p>
          <a:p xmlns:a="http://schemas.openxmlformats.org/drawingml/2006/main">
            <a:r>
              <a:t>Horarios: apps/web/lib/module-registry.ts:253; planning.study_plan.read.</a:t>
            </a:r>
          </a:p>
          <a:p xmlns:a="http://schemas.openxmlformats.org/drawingml/2006/main">
            <a:r>
              <a:t>Currículum y OA: apps/web/lib/module-registry.ts:264; students.read + oa.progress.read.</a:t>
            </a:r>
          </a:p>
          <a:p xmlns:a="http://schemas.openxmlformats.org/drawingml/2006/main">
            <a:r>
              <a:t>OA del colegio: apps/web/lib/module-registry.ts:274; curriculum.assign.</a:t>
            </a:r>
          </a:p>
          <a:p xmlns:a="http://schemas.openxmlformats.org/drawingml/2006/main">
            <a:r>
              <a:t>Seguimiento OA: apps/web/lib/module-registry.ts:284; oa.progress.read.</a:t>
            </a:r>
          </a:p>
          <a:p xmlns:a="http://schemas.openxmlformats.org/drawingml/2006/main">
            <a:r>
              <a:t>Banco y evaluaciones: apps/web/lib/module-registry.ts:294; Sin condición all en el catálogo; uno de: library.asset.read, assessment.delivery.read.</a:t>
            </a:r>
          </a:p>
          <a:p xmlns:a="http://schemas.openxmlformats.org/drawingml/2006/main">
            <a:r>
              <a:t>Libro de clases: apps/web/lib/module-registry.ts:306; classbook.read.</a:t>
            </a:r>
          </a:p>
          <a:p xmlns:a="http://schemas.openxmlformats.org/drawingml/2006/main">
            <a:r>
              <a:t>Documentos de la red: apps/web/lib/module-registry.ts:690; network.documents.read.</a:t>
            </a:r>
          </a:p>
          <a:p xmlns:a="http://schemas.openxmlformats.org/drawingml/2006/main">
            <a:r>
              <a:t>Capacitaciones: apps/web/lib/module-registry.ts:701; Sin condición all en el catálogo; uno de: training.assign, training.read, training.self.complete.</a:t>
            </a:r>
          </a:p>
          <a:p xmlns:a="http://schemas.openxmlformats.org/drawingml/2006/main">
            <a:r>
              <a:t>Documentación institucional: apps/web/lib/module-registry.ts:718; Sin condición all en el catálogo; uno de: school.manage, knowledge.manage.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Recomendaciones: apps/web/lib/module-registry.ts:316; recommendations.read.</a:t>
            </a:r>
          </a:p>
          <a:p xmlns:a="http://schemas.openxmlformats.org/drawingml/2006/main">
            <a:r>
              <a:t>Bienestar escolar: apps/web/lib/module-registry.ts:326; Sin condición all en el catálogo; uno de: wellbeing.checkin.self, wellbeing.journal.self, wellbeing.checkin.read, wellbeing.signal.review, wellbeing.intervention.manage, wellbeing.climate.read.</a:t>
            </a:r>
          </a:p>
          <a:p xmlns:a="http://schemas.openxmlformats.org/drawingml/2006/main">
            <a:r>
              <a:t>Convivencia escolar: apps/web/lib/module-registry.ts:346; convivencia.manage.</a:t>
            </a:r>
          </a:p>
          <a:p xmlns:a="http://schemas.openxmlformats.org/drawingml/2006/main">
            <a:r>
              <a:t>Denuncias: apps/web/lib/module-registry.ts:356; Sin condición all en el catálogo; uno de: complaints.manage, complaints.assigned.read.</a:t>
            </a:r>
          </a:p>
          <a:p xmlns:a="http://schemas.openxmlformats.org/drawingml/2006/main">
            <a:r>
              <a:t>Desarrollo integral: apps/web/lib/module-registry.ts:368; development.report.read.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Finanzas: apps/web/lib/module-registry.ts:396; finance.manage.</a:t>
            </a:r>
          </a:p>
          <a:p xmlns:a="http://schemas.openxmlformats.org/drawingml/2006/main">
            <a:r>
              <a:t>Subvención escolar: apps/web/lib/module-registry.ts:406; Sin condición all en el catálogo; uno de: school.manage, subsidy.evidence.read, subsidy.eligibility.read.</a:t>
            </a:r>
          </a:p>
          <a:p xmlns:a="http://schemas.openxmlformats.org/drawingml/2006/main">
            <a:r>
              <a:t>PME del colegio: apps/web/lib/module-registry.ts:429; Sin condición all en el catálogo; uno de: pme.read.</a:t>
            </a:r>
          </a:p>
          <a:p xmlns:a="http://schemas.openxmlformats.org/drawingml/2006/main">
            <a:r>
              <a:t>Contabilidad y ERP: apps/web/lib/module-registry.ts:441; accounting.read.</a:t>
            </a:r>
          </a:p>
          <a:p xmlns:a="http://schemas.openxmlformats.org/drawingml/2006/main">
            <a:r>
              <a:t>Personas y remuneraciones: apps/web/lib/module-registry.ts:451; Sin condición all en el catálogo; uno de: hr.dashboard.read, hr.staff.read, hr.leave.read, hr.payroll.read, hr.parameters.read.</a:t>
            </a:r>
          </a:p>
          <a:p xmlns:a="http://schemas.openxmlformats.org/drawingml/2006/main">
            <a:r>
              <a:t>Mi portal laboral: apps/web/lib/module-registry.ts:469; hr.self.read.</a:t>
            </a:r>
          </a:p>
          <a:p xmlns:a="http://schemas.openxmlformats.org/drawingml/2006/main">
            <a:r>
              <a:t>Desarrollo profesional docente: apps/web/lib/module-registry.ts:480; Sin condición all en el catálogo; uno de: teacher.career.read, hr.self.read.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Comunicaciones: apps/web/lib/module-registry.ts:496; Sin condición all en el catálogo; uno de: communications.dispatch, communications.read.</a:t>
            </a:r>
          </a:p>
          <a:p xmlns:a="http://schemas.openxmlformats.org/drawingml/2006/main">
            <a:r>
              <a:t>Biblioteca escolar: apps/web/lib/module-registry.ts:519; school_library.catalog.read.</a:t>
            </a:r>
          </a:p>
          <a:p xmlns:a="http://schemas.openxmlformats.org/drawingml/2006/main">
            <a:r>
              <a:t>Talleres extracurriculares: apps/web/lib/module-registry.ts:529; Sin condición all en el catálogo; uno de: school.manage, students.read.</a:t>
            </a:r>
          </a:p>
          <a:p xmlns:a="http://schemas.openxmlformats.org/drawingml/2006/main">
            <a:r>
              <a:t>Consentimientos: apps/web/lib/module-registry.ts:549; consents.manage.</a:t>
            </a:r>
          </a:p>
          <a:p xmlns:a="http://schemas.openxmlformats.org/drawingml/2006/main">
            <a:r>
              <a:t>Retiros del día: apps/web/lib/module-registry.ts:559; Sin condición all en el catálogo; uno de: pickup.read, pickup.manage.</a:t>
            </a:r>
          </a:p>
          <a:p xmlns:a="http://schemas.openxmlformats.org/drawingml/2006/main">
            <a:r>
              <a:t>Mensajería: apps/web/lib/module-registry.ts:570; Sin condición all en el catálogo; uno de: messaging.use.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Reportes: apps/web/lib/module-registry.ts:585; students.read + reports.export.</a:t>
            </a:r>
          </a:p>
          <a:p xmlns:a="http://schemas.openxmlformats.org/drawingml/2006/main">
            <a:r>
              <a:t>Biblioteca de conocimiento: apps/web/lib/module-registry.ts:595; Sin condición all en el catálogo; uno de: curriculum.import, curriculum.assign, oa.progress.read.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Base main 22f4dec con cambios locales del 6 de septiembre de 2026. Disponibilidad productiva no comprobada en esta revisión.</a:t>
            </a:r>
          </a:p>
          <a:p xmlns:a="http://schemas.openxmlformats.org/drawingml/2006/main">
            <a:r>
              <a:t>Ayuda y soporte: apps/web/lib/module-registry.ts:138; support.use.</a:t>
            </a:r>
          </a:p>
          <a:p xmlns:a="http://schemas.openxmlformats.org/drawingml/2006/main">
            <a:r>
              <a:t>Firma electrónica simple: apps/web/lib/module-registry.ts:611; Sin condición all en el catálogo; uno de: e-signatures.read, e-signatures.manage, e-signatures.sign.</a:t>
            </a:r>
          </a:p>
          <a:p xmlns:a="http://schemas.openxmlformats.org/drawingml/2006/main">
            <a:r>
              <a:t>Cumplimiento: apps/web/lib/module-registry.ts:629; Sin condición all en el catálogo; uno de: consents.manage, audit.read, privacy.read, oa.progress.read, tasks.read.</a:t>
            </a:r>
          </a:p>
          <a:p xmlns:a="http://schemas.openxmlformats.org/drawingml/2006/main">
            <a:r>
              <a:t>Privacidad: apps/web/lib/module-registry.ts:647; privacy.read.</a:t>
            </a:r>
          </a:p>
          <a:p xmlns:a="http://schemas.openxmlformats.org/drawingml/2006/main">
            <a:r>
              <a:t>Auditoría: apps/web/lib/module-registry.ts:657; audit.read.</a:t>
            </a:r>
          </a:p>
          <a:p xmlns:a="http://schemas.openxmlformats.org/drawingml/2006/main">
            <a:r>
              <a:t>Administración tecnológica: apps/web/lib/module-registry.ts:667; users.manage.</a:t>
            </a:r>
          </a:p>
          <a:p xmlns:a="http://schemas.openxmlformats.org/drawingml/2006/main">
            <a:r>
              <a:t>Integraciones: apps/web/lib/module-registry.ts:680; Sin condición all en el catálogo; uno de: curriculum.import, finance.manage.</a:t>
            </a:r>
          </a:p>
          <a:p xmlns:a="http://schemas.openxmlformats.org/drawingml/2006/main">
            <a:r>
              <a:t>Sitio del colegio: apps/web/lib/module-registry.ts:729; school.manage.</a:t>
            </a:r>
          </a:p>
          <a:p xmlns:a="http://schemas.openxmlformats.org/drawingml/2006/main">
            <a:r>
              <a:t>Configuración del colegio: apps/web/lib/module-registry.ts:740; school.manage.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a72a74664e4f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bbcde391514b46" /><Relationship Type="http://schemas.openxmlformats.org/officeDocument/2006/relationships/slideLayout" Target="/ppt/slideLayouts/slideLayout1.xml" Id="Re6ac99998eb543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ac99998eb543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cd7f35e254fbd" /><Relationship Type="http://schemas.openxmlformats.org/officeDocument/2006/relationships/image" Target="/ppt/media/image.png" Id="Rb4f850d5275a48a9" /><Relationship Type="http://schemas.openxmlformats.org/officeDocument/2006/relationships/notesSlide" Target="/ppt/notesSlides/notesSlide1.xml" Id="Rccd2a3814adc4f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622b9b8734c54" /><Relationship Type="http://schemas.openxmlformats.org/officeDocument/2006/relationships/notesSlide" Target="/ppt/notesSlides/notesSlide2.xml" Id="R9b1b8eebbb4042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46bff2c83c41b1" /><Relationship Type="http://schemas.openxmlformats.org/officeDocument/2006/relationships/image" Target="/ppt/media/image2.png" Id="R995c8c67d4f84d6c" /><Relationship Type="http://schemas.openxmlformats.org/officeDocument/2006/relationships/notesSlide" Target="/ppt/notesSlides/notesSlide3.xml" Id="Rf989c237e07247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7f8210aea45bd" /><Relationship Type="http://schemas.openxmlformats.org/officeDocument/2006/relationships/notesSlide" Target="/ppt/notesSlides/notesSlide4.xml" Id="Rb7cd81c309ee48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dc9ecf0ac48ba" /><Relationship Type="http://schemas.openxmlformats.org/officeDocument/2006/relationships/notesSlide" Target="/ppt/notesSlides/notesSlide5.xml" Id="Rd09e380400e749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41bb407394dad" /><Relationship Type="http://schemas.openxmlformats.org/officeDocument/2006/relationships/image" Target="/ppt/media/image.jpeg" Id="R05a0d5577cf64f5f" /><Relationship Type="http://schemas.openxmlformats.org/officeDocument/2006/relationships/notesSlide" Target="/ppt/notesSlides/notesSlide6.xml" Id="R3538b11b3e734d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67375422541d7" /><Relationship Type="http://schemas.openxmlformats.org/officeDocument/2006/relationships/notesSlide" Target="/ppt/notesSlides/notesSlide7.xml" Id="R20cddab0a4794f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7651dfa154d93" /><Relationship Type="http://schemas.openxmlformats.org/officeDocument/2006/relationships/notesSlide" Target="/ppt/notesSlides/notesSlide8.xml" Id="R285383b0e2524f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d21058855486e" /><Relationship Type="http://schemas.openxmlformats.org/officeDocument/2006/relationships/notesSlide" Target="/ppt/notesSlides/notesSlide9.xml" Id="Rba4268b26da44f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bf75227a6425c" /><Relationship Type="http://schemas.openxmlformats.org/officeDocument/2006/relationships/notesSlide" Target="/ppt/notesSlides/notesSlide10.xml" Id="Rc4f5d1f72cd543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a9995bbe9449e1" /><Relationship Type="http://schemas.openxmlformats.org/officeDocument/2006/relationships/notesSlide" Target="/ppt/notesSlides/notesSlide11.xml" Id="Raf8e9fa0650045b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7149cf6a64d40" /><Relationship Type="http://schemas.openxmlformats.org/officeDocument/2006/relationships/notesSlide" Target="/ppt/notesSlides/notesSlide12.xml" Id="R22034da5d6ed4b2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ee062da504738" /><Relationship Type="http://schemas.openxmlformats.org/officeDocument/2006/relationships/notesSlide" Target="/ppt/notesSlides/notesSlide13.xml" Id="Rb1009053c80c445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4c4d104a34522" /><Relationship Type="http://schemas.openxmlformats.org/officeDocument/2006/relationships/notesSlide" Target="/ppt/notesSlides/notesSlide14.xml" Id="R7ff33e858dc745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2c89611f4418d" /><Relationship Type="http://schemas.openxmlformats.org/officeDocument/2006/relationships/notesSlide" Target="/ppt/notesSlides/notesSlide15.xml" Id="R14adfc8470e64f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a7c0a744c49ad" /><Relationship Type="http://schemas.openxmlformats.org/officeDocument/2006/relationships/notesSlide" Target="/ppt/notesSlides/notesSlide16.xml" Id="R11b1b78818984ff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fcd2a87a14169" /><Relationship Type="http://schemas.openxmlformats.org/officeDocument/2006/relationships/notesSlide" Target="/ppt/notesSlides/notesSlide17.xml" Id="Rf6343f10b2cb426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3d7c9286249dd" /><Relationship Type="http://schemas.openxmlformats.org/officeDocument/2006/relationships/notesSlide" Target="/ppt/notesSlides/notesSlide18.xml" Id="R5a4ad61b807b4d4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0bb1c720f44fc" /><Relationship Type="http://schemas.openxmlformats.org/officeDocument/2006/relationships/notesSlide" Target="/ppt/notesSlides/notesSlide19.xml" Id="R5d47073f1ac4419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bd0599807c46a4" /><Relationship Type="http://schemas.openxmlformats.org/officeDocument/2006/relationships/notesSlide" Target="/ppt/notesSlides/notesSlide20.xml" Id="R0aa4a0e99f5048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f850d5275a48a9"/>
          <a:stretch xmlns:a="http://schemas.openxmlformats.org/drawingml/2006/main"/>
        </p:blipFill>
        <p:spPr>
          <a:xfrm xmlns:a="http://schemas.openxmlformats.org/drawingml/2006/main">
            <a:off x="778192" y="361950"/>
            <a:ext cx="2377440" cy="742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6589B4-501C-4056-9DE9-075FB3D5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14475"/>
            <a:ext cx="704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GESTIÓN ESCOLAR PARA CHILE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F1F272-3AB2-4095-8A0F-FFA6B4FC2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7239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El colegio completo.</a:t>
            </a:r>
          </a:p>
          <a:p xmlns:a="http://schemas.openxmlformats.org/drawingml/2006/main">
            <a:pPr>
              <a:buNone/>
              <a:def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Cada estudiante</a:t>
            </a:r>
          </a:p>
          <a:p xmlns:a="http://schemas.openxmlformats.org/drawingml/2006/main">
            <a:pPr>
              <a:buNone/>
              <a:def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al centro.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E5EE4-5ECE-4886-9D95-27FED974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Académico, familias, servicios y administración</a:t>
            </a:r>
          </a:p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para colegios, sostenedores y sedes.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105D5-2292-482B-B9AB-682515FD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Presentación comercial · Septiembre 2026</a:t>
            </a:r>
          </a:p>
        </p:txBody>
      </p:sp>
    </p:spTree>
    <p:extLst>
      <p:ext uri="{BB962C8B-B14F-4D97-AF65-F5344CB8AC3E}">
        <p14:creationId xmlns:p14="http://schemas.microsoft.com/office/powerpoint/2010/main" val="13606640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66517-67F4-4C26-8CB6-AD65224B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TRABAJO COTIDIANO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BC911-543D-4A87-A522-446E7BB4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Cada perfil tiene una tarea distinta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15EE8-B79C-4D19-8D74-BA3DF138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4087D-3596-4CA9-B848-EE061A06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3105FE-7911-499E-99E8-517FF4FE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5095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Docentes y UTP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7FB33-85E9-4C6D-B82D-2FE2EDA7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Preparar la semana, registrar la clase y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revisar el aprendizaje.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9A301-1E7B-4098-B2C7-562E1246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90750"/>
            <a:ext cx="5095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Apoderados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325734-9AEC-4492-A334-E6BD9AC1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28950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Revisar lo publicado, responder y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acompañar desde el teléfono.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6EBBC-6EB1-48C4-B45E-8A3218E4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5095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Dirección y administración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4619C-7037-45F6-A8D1-91E8A106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Coordinar personas, recursos,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convivencia y obligaciones.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678A5-F46C-4787-97CC-588E8939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43375"/>
            <a:ext cx="5095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Sostenedores y sedes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4E274-0BD8-4A52-AA6B-5E8CA40E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981575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Acompañar la red dentro del ámbito de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cada responsabilidad.</a:t>
            </a:r>
          </a:p>
        </p:txBody>
      </p:sp>
    </p:spTree>
    <p:extLst>
      <p:ext uri="{BB962C8B-B14F-4D97-AF65-F5344CB8AC3E}">
        <p14:creationId xmlns:p14="http://schemas.microsoft.com/office/powerpoint/2010/main" val="3955945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27FEB-D03B-4C24-BC61-32CA343F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PRODUCTO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5ABF1B-4103-4D68-9600-61BD7F83D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Una entrada al trabajo del colegio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5224B4-CD2F-45F7-BACF-8ADCEC3C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7C2454-C608-4F4C-A1E0-59482DB4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03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c8c67d4f84d6c"/>
          <a:stretch xmlns:a="http://schemas.openxmlformats.org/drawingml/2006/main"/>
        </p:blipFill>
        <p:spPr>
          <a:xfrm xmlns:a="http://schemas.openxmlformats.org/drawingml/2006/main">
            <a:off x="5095875" y="2393156"/>
            <a:ext cx="6429375" cy="321468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61FF0-BB8B-4A35-8CCA-23E537A1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9825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Colegio y rol activos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24DE7C-345D-4700-96CB-86D09AD7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Indicadores, módulos y</a:t>
            </a:r>
          </a:p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tareas según la</a:t>
            </a:r>
          </a:p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responsabilidad de cada</a:t>
            </a:r>
          </a:p>
          <a:p xmlns:a="http://schemas.openxmlformats.org/drawingml/2006/main">
            <a:pPr>
              <a:buNone/>
              <a:def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persona.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4AD811-333C-463E-968D-E278DD9C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6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Vista demostrativa.</a:t>
            </a:r>
          </a:p>
          <a:p xmlns:a="http://schemas.openxmlformats.org/drawingml/2006/main">
            <a:pPr>
              <a:buNone/>
              <a:defRPr sz="16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6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Datos ficticios.</a:t>
            </a:r>
          </a:p>
        </p:txBody>
      </p:sp>
    </p:spTree>
    <p:extLst>
      <p:ext uri="{BB962C8B-B14F-4D97-AF65-F5344CB8AC3E}">
        <p14:creationId xmlns:p14="http://schemas.microsoft.com/office/powerpoint/2010/main" val="1774539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0852C-11BB-4C85-BCAE-6757E232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PROCESO ACADÉMICO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FA3B4-9E63-43EE-95EF-46411240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Preparar, registrar y revisar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591A4-7A67-41AF-A7CB-E257C269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2B87A-A760-4892-95E1-415DC0A2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987C6-A26A-4F48-8474-E380216E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Antes de la clase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8CDEF-8C23-4507-AEC5-DAC394FE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Plan de estudio y horario. Planificación y Pizarra 2.0.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138B7-C140-48B6-A5B1-3181405C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5675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Durante el trabajo escolar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B0EB7-DDF9-4207-B66B-E62CCF8D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Asistencia, registro pedagógico, instrumentos y calificaciones.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22303B-0E61-4BEB-AFAB-4B7DEFF9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Después de la revisión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3F619-B9B4-450F-86C2-880F3210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Seguimiento y publicación para las familias cuando corresponda.</a:t>
            </a:r>
          </a:p>
        </p:txBody>
      </p:sp>
    </p:spTree>
    <p:extLst>
      <p:ext uri="{BB962C8B-B14F-4D97-AF65-F5344CB8AC3E}">
        <p14:creationId xmlns:p14="http://schemas.microsoft.com/office/powerpoint/2010/main" val="14877095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CCAD3-1213-4097-9066-4D870E6F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FAMILIAS Y CUIDADO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6E1D6-DDFA-488B-BE5A-2988BE0B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Una relación escolar con seguimiento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63C51-DE21-4828-BF37-6AC2FEC7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32F4C-46BD-424E-B311-64307D3E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061366-9CE2-4461-AB19-756C7542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105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Para la familia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DD06C2-4F2E-4BBC-8112-F61D92DF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105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Semana publicada, mensajes,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consentimientos, biblioteca, talleres,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retiros y pagos habilitados.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1F25F-FF9A-49E9-AAE0-A515458E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28875"/>
            <a:ext cx="5105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Para el colegio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65AA93-5903-41D5-BD4F-651AC5A0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267075"/>
            <a:ext cx="5105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Ficha por permisos, convivencia,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bienestar, comunicaciones y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seguimiento de acuerdos.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E9294B-4DD2-401C-9BD5-E474641D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025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La solicitud de retiro y la entrega efectiva son pasos distintos.</a:t>
            </a:r>
          </a:p>
          <a:p xmlns:a="http://schemas.openxmlformats.org/drawingml/2006/main">
            <a:pPr>
              <a:buNone/>
              <a:defRPr sz="2025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025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Las señales orientan una revisión humana.</a:t>
            </a:r>
          </a:p>
        </p:txBody>
      </p:sp>
    </p:spTree>
    <p:extLst>
      <p:ext uri="{BB962C8B-B14F-4D97-AF65-F5344CB8AC3E}">
        <p14:creationId xmlns:p14="http://schemas.microsoft.com/office/powerpoint/2010/main" val="18918265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24EC7-ECFF-4CA0-B4CE-8FED8F34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ASISTENTE ALUMNIA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5F6D74-A0C1-47EF-A61E-CE179B04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Orientación con fuentes y revisión</a:t>
            </a:r>
          </a:p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humana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70A23-DA8D-474A-B17D-B85AD373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B90F9-029C-4DFD-9CA3-D141C273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06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0d5577cf64f5f"/>
          <a:stretch xmlns:a="http://schemas.openxmlformats.org/drawingml/2006/main"/>
        </p:blipFill>
        <p:spPr>
          <a:xfrm xmlns:a="http://schemas.openxmlformats.org/drawingml/2006/main">
            <a:off x="6800850" y="2379067"/>
            <a:ext cx="4667250" cy="254754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6698C-3B56-4D20-94AA-E198A857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58102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Consulta una tarea o una</a:t>
            </a:r>
          </a:p>
          <a:p xmlns:a="http://schemas.openxmlformats.org/drawingml/2006/main">
            <a:pPr>
              <a:buNone/>
              <a:def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norma.</a:t>
            </a:r>
          </a:p>
          <a:p xmlns:a="http://schemas.openxmlformats.org/drawingml/2006/main">
            <a:pPr>
              <a:buNone/>
              <a:def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Revisa fuentes y vigencia.</a:t>
            </a:r>
          </a:p>
          <a:p xmlns:a="http://schemas.openxmlformats.org/drawingml/2006/main">
            <a:pPr>
              <a:buNone/>
              <a:def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262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Decide antes de confirmar.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BB2396-16B2-4494-9C75-98A30DB7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6680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Voz según configuración y navegador. Las funciones externas opcionales tienen</a:t>
            </a:r>
          </a:p>
          <a:p xmlns:a="http://schemas.openxmlformats.org/drawingml/2006/main">
            <a:pPr>
              <a:buNone/>
              <a:defRPr sz="18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condiciones de privacidad propias.</a:t>
            </a:r>
          </a:p>
        </p:txBody>
      </p:sp>
    </p:spTree>
    <p:extLst>
      <p:ext uri="{BB962C8B-B14F-4D97-AF65-F5344CB8AC3E}">
        <p14:creationId xmlns:p14="http://schemas.microsoft.com/office/powerpoint/2010/main" val="7207145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681549-92F4-45C2-A1CE-D8507855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ADMINISTRACIÓN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A55CC9-5E8B-4BCD-9536-AD6775F1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Las operaciones conservan su contexto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84243-CAB3-4091-98A7-959B6473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A5EDC7-EB31-459C-9E39-9E1196FF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6A451-5940-4741-94CB-253669F4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Finanzas y contabilidad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78497-411F-4D25-96A0-459CC480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Aranceles, cargos, pagos, compras, tesorería y estados financieros.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7A12C-B579-4999-B1D3-56642448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Subvenciones y PME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CAD3F-68A1-4A41-A62F-DA055E04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Esperados, abonos, diferencias, acciones y evidencia.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E1237-3767-487E-AD7D-AD80507D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Personas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A52C12-D58C-4D41-963D-1588EDF6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Ficha laboral, contratos, novedades y remuneraciones habilitadas.</a:t>
            </a:r>
          </a:p>
        </p:txBody>
      </p:sp>
    </p:spTree>
    <p:extLst>
      <p:ext uri="{BB962C8B-B14F-4D97-AF65-F5344CB8AC3E}">
        <p14:creationId xmlns:p14="http://schemas.microsoft.com/office/powerpoint/2010/main" val="765486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AD111B-9B38-43A9-B46F-DA645D05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NUEVAS INCORPORACIONES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93979-FC14-4D70-950E-E02841F5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Entrevistas y ayuda con número de caso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524AD0-A2EE-485D-BB70-0A8CC73C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28498-AD7C-487E-A43B-8067E064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B1F2D-096E-4DE3-A142-453968EB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105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Entrevistas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8D4FD-AE3C-4034-98FF-F951EF9D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105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Solicitud familiar o citación. Fecha,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participantes, acta, evidencia y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seguimiento.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EAC008-9F8E-4C18-BE54-623604F0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28875"/>
            <a:ext cx="5105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Ayuda y soporte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FCCB9A-1842-4F2D-9873-DCA83981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267075"/>
            <a:ext cx="5105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Errores, sugerencias y dudas. Número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de caso, conversación y respuesta del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operador.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0E52C7-471A-418B-9ECF-374D6BEE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8204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Solicitudes, actas y seguimiento.</a:t>
            </a:r>
          </a:p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1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Casos numerados con acceso restringido.</a:t>
            </a:r>
          </a:p>
        </p:txBody>
      </p:sp>
    </p:spTree>
    <p:extLst>
      <p:ext uri="{BB962C8B-B14F-4D97-AF65-F5344CB8AC3E}">
        <p14:creationId xmlns:p14="http://schemas.microsoft.com/office/powerpoint/2010/main" val="12217371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74E9CD-9668-4445-867F-1ECF76A1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rPr>
              <a:t>PRIVACIDAD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BDF87-D18C-40AC-B4DA-C2677BD0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Acceso según organización, colegio y</a:t>
            </a:r>
          </a:p>
          <a:p xmlns:a="http://schemas.openxmlformats.org/drawingml/2006/main">
            <a:pPr>
              <a:buNone/>
              <a:def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tarea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0EAFF-588D-4514-85A8-A1883468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95FE0-ADC0-4D24-8732-B8265B09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8E748-4B97-436B-B4B9-B0BAAEA3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2A93B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F2A93B"/>
                </a:solidFill>
                <a:latin typeface="Space Grotesk"/>
                <a:ea typeface="Space Grotesk"/>
                <a:cs typeface="Space Grotesk"/>
              </a:rPr>
              <a:t>Aislamiento y necesidad de saber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859CC-792F-4490-B691-54AF6D6E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La pertenencia a una red no abre por defecto todas las fichas escolares.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66EE9-9315-439F-939C-2B5DCF4A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2A93B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F2A93B"/>
                </a:solidFill>
                <a:latin typeface="Space Grotesk"/>
                <a:ea typeface="Space Grotesk"/>
                <a:cs typeface="Space Grotesk"/>
              </a:rPr>
              <a:t>Infraestructura principal en Chile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31DE3-8814-48AF-931A-DCD7CE36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Las integraciones externas se evalúan por sus datos, destino y finalidad.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0A4658-E778-447A-9326-4AD2F22C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8204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Ley 21.719: vigencia general desde el 1 de diciembre de 2026.</a:t>
            </a:r>
          </a:p>
          <a:p xmlns:a="http://schemas.openxmlformats.org/drawingml/2006/main">
            <a:pPr>
              <a:buNone/>
              <a:def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La política apoya la preparación; no acredita cumplimiento integral.</a:t>
            </a:r>
          </a:p>
        </p:txBody>
      </p:sp>
    </p:spTree>
    <p:extLst>
      <p:ext uri="{BB962C8B-B14F-4D97-AF65-F5344CB8AC3E}">
        <p14:creationId xmlns:p14="http://schemas.microsoft.com/office/powerpoint/2010/main" val="18827809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F7EB8-5419-4235-96A9-85B15BE5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ALCANCE VERIFICABLE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5EDBD-8104-4665-A029-4A142280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Cada integración tiene condiciones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3E0C4-570E-4B83-B2CC-B2A9681F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B3FBA5-B8BE-4FA4-9E9E-26361242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7EBB9-2932-4A43-A4FD-010BFAF3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Webpay y firma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AB75E-9460-4420-92ED-90B49AF1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Pago según integración habilitada. Firma simple interna; no firma avanzada.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73402-6A2E-429B-A685-18E66910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Estado y remuneraciones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26DCE-8F5C-4285-98E6-947F256C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Preparar SIGE no significa enviar. PREVIRED/LRE son borradores internos; no pago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de sueldos.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4BE95-63A1-4D5C-A3B8-1E9F32B5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Marco educacional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14327-5C82-4D4E-BCE1-F1E408F6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3877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Revisión institucional de evaluación, entrevistas y convivencia. Sin certificación</a:t>
            </a:r>
          </a:p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MINEDUC.</a:t>
            </a:r>
          </a:p>
        </p:txBody>
      </p:sp>
    </p:spTree>
    <p:extLst>
      <p:ext uri="{BB962C8B-B14F-4D97-AF65-F5344CB8AC3E}">
        <p14:creationId xmlns:p14="http://schemas.microsoft.com/office/powerpoint/2010/main" val="1517581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AEA5EB-2F1A-4562-B055-51CC5576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PUESTA EN MARCHA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D106F-172B-44AF-8340-1A4B2F43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Acordar el alcance antes de habilitar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3D18F7-68CA-4988-81FB-F0562E5E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F7B45A-89A1-408E-8A8B-D6D22279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E5111-4ED8-482E-AB58-0B951C53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1. Levantar procesos y responsabilidades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40090A-2C99-4437-B381-434BC7DB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Seleccionar colegio piloto, perfiles y tareas de aceptación.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ABC17-CE86-43D6-9EFA-9C64E993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2. Configurar y comprobar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6867F1-F5E5-470C-92FB-126EC896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Revisar datos, accesos, contenidos e integraciones contratadas.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03C64-E772-4D42-89CB-5F34170D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4E57E0"/>
                </a:solidFill>
                <a:latin typeface="Space Grotesk"/>
                <a:ea typeface="Space Grotesk"/>
                <a:cs typeface="Space Grotesk"/>
              </a:rPr>
              <a:t>3. Formar y acompañar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6AE9E-9E81-4B40-AF4E-4B2502CE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Practicar con cada perfil y seguir los casos hasta resolverlos.</a:t>
            </a:r>
          </a:p>
        </p:txBody>
      </p:sp>
    </p:spTree>
    <p:extLst>
      <p:ext uri="{BB962C8B-B14F-4D97-AF65-F5344CB8AC3E}">
        <p14:creationId xmlns:p14="http://schemas.microsoft.com/office/powerpoint/2010/main" val="8966155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6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4810C6-E202-4CC4-A975-FEA358D3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rPr>
              <a:t>CONVERSACIÓN COMERCIAL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10EEB-C18D-4EE9-9E93-CA6360F5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Revisemos las tareas de tu colegio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58F94-0114-4C34-8C80-833C3114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1B22E-56FE-4285-94AB-C6D4938D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BCC0FF"/>
                </a:solidFill>
                <a:latin typeface="Instrument Sans"/>
                <a:ea typeface="Instrument Sans"/>
                <a:cs typeface="Instrument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D1944-B097-409A-AEEB-B5168E8B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14575"/>
            <a:ext cx="10477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9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Agenda una demostración</a:t>
            </a:r>
          </a:p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9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con tus procesos y perfiles.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E1FFCE-C2B3-4881-81B2-FD0DBECD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104775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625" b="1">
                <a:solidFill>
                  <a:srgbClr val="F2A93B"/>
                </a:solidFill>
                <a:latin typeface="Instrument Sans"/>
                <a:ea typeface="Instrument Sans"/>
                <a:cs typeface="Instrument Sans"/>
              </a:rPr>
              <a:t>contactoa360@alumnia360.cl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312B1D-7F67-4D8D-B842-1608D1CE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025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Definimos configuración, validación y acompañamiento</a:t>
            </a:r>
          </a:p>
          <a:p xmlns:a="http://schemas.openxmlformats.org/drawingml/2006/main">
            <a:pPr>
              <a:buNone/>
              <a:defRPr sz="2025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2025" b="0">
                <a:solidFill>
                  <a:srgbClr val="ECEDF3"/>
                </a:solidFill>
                <a:latin typeface="Instrument Sans"/>
                <a:ea typeface="Instrument Sans"/>
                <a:cs typeface="Instrument Sans"/>
              </a:rPr>
              <a:t>según el alcance acordado.</a:t>
            </a:r>
          </a:p>
        </p:txBody>
      </p:sp>
    </p:spTree>
    <p:extLst>
      <p:ext uri="{BB962C8B-B14F-4D97-AF65-F5344CB8AC3E}">
        <p14:creationId xmlns:p14="http://schemas.microsoft.com/office/powerpoint/2010/main" val="10787109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C38FA-5E6F-4E57-AEA6-22C9766D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093BA-AF09-4D6A-8520-71727092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Inicio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70FAE-E19A-4934-A721-A3541BB5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28AB9-F2BE-47AF-AB91-D973DC0C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BEB30-2DF8-467C-AB5F-0FAA1FAA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Resumen del día, alertas y trabajo pendiente.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DA682-0479-4C7C-B07B-2DCB9C93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Centro de 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20242-74B9-4F25-A757-468D8716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Panel por niveles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077BE-4847-4E8A-BE89-4E4B7F40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Mi semana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C1992-D9D8-42CD-9A7F-1AE4D609D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Mi horario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FB027-B4BC-4DDE-9CD5-6934B06E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5890081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676C8B-2CCC-40C5-81C5-13DA6020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F75B1-A35F-499D-89EC-718118B5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Comunidad educativa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137521-EC75-40F7-8AC8-C3B0AA25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9CC71-7314-41ED-BA1B-9EA65164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EF9AF-1C27-4839-9349-B42FC4C9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Estudiantes, familias, personal y su información 360.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96558-A29A-4F6A-A67F-1F1E5E24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Entrevistas con apoderados</a:t>
            </a:r>
          </a:p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48983-ADB2-427A-A0EA-A706BC28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Alumno 360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56C01-99AF-48F0-96CD-5A496BE1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Ficha del personal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A644A7-E545-47C7-9F86-D51CD757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Admisión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377D2-ADC3-43EC-B780-6ADE727E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148359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561F6A-EC16-4855-B05E-5BBD247D4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A79AC-146E-4653-9F5E-0D093AB8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Gestión académica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3570B-E52F-404A-B597-A0227B4E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C8941-4B92-44A1-A10C-78871268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E4C3A-89B5-448B-ABEB-2A099DF1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Currículum, planificación, clases, evaluación y asistencia.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2F9D9-45AE-411C-BF63-588E8C85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Asistencia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6F8E7-EEC0-4D1D-B3EC-9DD07532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Planificador semanal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23150-E9FA-4960-AC44-0560DA85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Pizarra 2.0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B4500-4549-4900-BF92-2DFC8015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Plan de estudio y dotación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C1043-4D40-458B-9A9C-E99EB94E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Horarios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187336-61CF-40DD-8E6A-D7FBBDB8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66700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Currículum y OA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7E144-9D80-4220-9FCA-57928AA8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86125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OA del colegio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F63A3C-9309-4F0F-8C49-272C5B58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90525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Seguimiento OA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998264-3DDD-489C-B292-7695B60A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524375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Banco y evaluaciones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1D069A-42DF-4AE0-AC04-D81847F9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14350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Libro de clases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FD23F-6DCD-48CD-99AD-30E2CF03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6700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Documentos de la red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AA550D-3FC8-4167-A9E9-750D3D9B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86125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Capacitaciones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F38065-373A-4E69-AFAB-AE260BA7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05250"/>
            <a:ext cx="33528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Documentación</a:t>
            </a:r>
          </a:p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institucional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A2688-33C8-4580-A71F-A38BCAEB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4702608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1493B8-BF96-489E-9E4E-1B0233F9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05667-5B65-4B00-AA31-B3035A75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Convivencia y bienestar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99F390-1F8A-4982-B2B8-0498470D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FDD9D-E4B6-4FC7-B7AA-44F7C4DA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661EE-E6B3-4F2D-8FBC-AEF5181F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Acompañamiento, convivencia, desarrollo y seguimiento humano.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F1920-7314-456F-8028-7A4D33C4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Recomendaciones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77CB78-8EFA-4BA4-82B5-DDCA96EF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Bienestar escolar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BB204-810F-4050-8349-37948607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Convivencia escolar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5784FD-958D-4538-ACBA-D6C9DC2A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Denuncias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0B4F4-10F1-478E-95F7-433F40A5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Desarrollo integral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101EE-7B50-4002-85BD-8C9D9948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17239562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9F7B8-B55E-4615-B036-E0133BC8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07A19-8533-47A0-9176-EBBABF9E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Administración y ERP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8142D-980C-4BDF-A55D-2C6B8275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6F135-3245-4541-92F6-81738D66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D60DA-FB9B-410E-ABF0-6E216105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Finanzas, contabilidad, abastecimiento y personas.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04F20-3036-42B0-A485-1570B1F8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Finanzas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67578-89EF-43FD-82F3-8ECBDE24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Subvención escolar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84D60-154B-4575-963E-88413E62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PME del colegio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0A337-258C-4ACE-9462-43D63F2E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Contabilidad y ERP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8B535-B4DF-44AC-AFDF-30865005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Personas y remuneraciones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7270E-083D-429F-8EA9-B784E3D9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Mi portal laboral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232301-D13F-4B7E-9AA9-C5B3589C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Desarrollo profesional docente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606AB7-FD81-48FB-AAF4-D9CF5092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196786091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9D1798-9A24-4264-9398-8DCAC386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42C97-7061-4107-8681-B0739BB2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Servicios escolares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0C805-5DFD-470C-BAF0-F209B4FF3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E5A68-3712-41B7-A6B5-17B5E17A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96789-15B2-47AA-A531-375C7FA4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Biblioteca, comunicaciones y servicios a la comunidad.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9A7BB-46C6-4023-9B51-EDC4524E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Comunicaciones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AC83F-3386-4EC5-BF7F-9F861571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Biblioteca escolar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6D8C0-5C22-44E3-B6C9-77AA4EB5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Talleres extracurriculares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2286C-BD5E-4AD1-9980-9B1440BE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Consentimientos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F68CAD-C13E-4F12-9EA1-090F6602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Retiros del día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57374-9B70-46C7-8A40-72EBB821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Mensajería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5D45C-8BEF-4AC1-85C5-860A5A53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6373761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3DEFE-EBE9-4C3C-BD23-FAD15DE2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2DAC5-59F5-4DE5-A4E8-E046AA58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Inteligencia y reportes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E7628-DC74-46CD-9FA4-A4284F8C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F2DE51-1A9A-435E-AE6C-130CBB64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C46F8-3143-4351-88FB-73F2EC84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Indicadores, reportes, alertas y conocimiento institucional.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28CE0-CEA5-480F-96F3-25B91DA7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Reportes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72D410-0B97-450B-82C6-E6092D62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Biblioteca de conocimiento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8C525-30B5-46B8-9EFA-2B816A09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32381325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BE4F8-0E85-48A2-9A7E-B38062C1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75" b="1">
                <a:solidFill>
                  <a:srgbClr val="4E57E0"/>
                </a:solidFill>
                <a:latin typeface="Instrument Sans"/>
                <a:ea typeface="Instrument Sans"/>
                <a:cs typeface="Instrument Sans"/>
              </a:rPr>
              <a:t>CATÁLOGO FUNCIONAL · ANEXO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8C59A-7DC4-4F48-A267-169DC540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61824"/>
                </a:solidFill>
                <a:latin typeface="Space Grotesk"/>
                <a:ea typeface="Space Grotesk"/>
                <a:cs typeface="Space Grotesk"/>
              </a:rPr>
              <a:t>Administración tecnológica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45590-7188-4407-92E2-EDE17E7C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125" b="1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ALUMNIA360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57EF0-4822-43F8-8C9B-4B63A5E5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619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2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6E135-E0CD-472E-BEF7-3CAC354B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95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Usuarios, permisos, integraciones, auditoría y configuración.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89F7D-013F-4D5B-8A73-3A9928CA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Ayuda y soporte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6312BB-4F67-4DB6-82EE-8AD5EE32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Firma electrónica simple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8D012-1E1D-4708-B964-D50FA462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Cumplimiento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A1788-0188-4264-9901-90388815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Privacidad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F8157-2C5D-43A1-B078-85FA45D9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Auditoría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500BFA-86BE-497A-952C-F007CAFA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1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Administración tecnológica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D629E-F65B-4D5B-9DB5-5A849AA4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Integraciones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29EF6-F5D8-40E5-A9CC-83862337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Sitio del colegio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873CC-F27D-4534-AEB1-51E0499C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24375"/>
            <a:ext cx="51816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800" b="0">
                <a:solidFill>
                  <a:srgbClr val="161824"/>
                </a:solidFill>
                <a:latin typeface="Instrument Sans"/>
                <a:ea typeface="Instrument Sans"/>
                <a:cs typeface="Instrument Sans"/>
              </a:rPr>
              <a:t>Configuración del colegio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5C5C4-F48A-4053-8513-E1C8314C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858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defRPr>
            </a:pPr>
            <a:r>
              <a:rPr sz="1500" b="0">
                <a:solidFill>
                  <a:srgbClr val="4A4E5C"/>
                </a:solidFill>
                <a:latin typeface="Instrument Sans"/>
                <a:ea typeface="Instrument Sans"/>
                <a:cs typeface="Instrument Sans"/>
              </a:rPr>
              <a:t>Disponibilidad según colegio, permisos y habilitación. Varias capacidades comparten pantalla.</a:t>
            </a:r>
          </a:p>
        </p:txBody>
      </p:sp>
    </p:spTree>
    <p:extLst>
      <p:ext uri="{BB962C8B-B14F-4D97-AF65-F5344CB8AC3E}">
        <p14:creationId xmlns:p14="http://schemas.microsoft.com/office/powerpoint/2010/main" val="21353273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2026-09-07T05:12:34.1270000Z</dcterms:created>
  <dcterms:modified xsi:type="dcterms:W3CDTF">2026-09-07T05:12:34.1270000Z</dcterms:modified>
</coreProperties>
</file>